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9" r:id="rId3"/>
    <p:sldId id="294" r:id="rId4"/>
    <p:sldId id="270" r:id="rId5"/>
    <p:sldId id="296" r:id="rId6"/>
    <p:sldId id="272" r:id="rId7"/>
    <p:sldId id="273" r:id="rId8"/>
    <p:sldId id="274" r:id="rId9"/>
    <p:sldId id="276" r:id="rId10"/>
    <p:sldId id="277" r:id="rId11"/>
    <p:sldId id="278" r:id="rId12"/>
    <p:sldId id="279" r:id="rId13"/>
    <p:sldId id="280" r:id="rId14"/>
    <p:sldId id="281" r:id="rId15"/>
    <p:sldId id="282" r:id="rId16"/>
    <p:sldId id="293" r:id="rId17"/>
    <p:sldId id="284" r:id="rId18"/>
    <p:sldId id="283" r:id="rId19"/>
    <p:sldId id="287" r:id="rId20"/>
    <p:sldId id="288" r:id="rId21"/>
    <p:sldId id="289" r:id="rId22"/>
    <p:sldId id="290" r:id="rId23"/>
    <p:sldId id="291" r:id="rId2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15B6F1D2-B00F-4614-A6BD-BEA240C7D0DF}">
          <p14:sldIdLst>
            <p14:sldId id="257"/>
          </p14:sldIdLst>
        </p14:section>
        <p14:section name="مقطع بدون عنوان" id="{BE529116-FFA5-4213-9FA1-8F01F3E6F88E}">
          <p14:sldIdLst>
            <p14:sldId id="269"/>
            <p14:sldId id="294"/>
            <p14:sldId id="270"/>
            <p14:sldId id="296"/>
            <p14:sldId id="272"/>
            <p14:sldId id="273"/>
            <p14:sldId id="274"/>
            <p14:sldId id="276"/>
            <p14:sldId id="277"/>
            <p14:sldId id="278"/>
            <p14:sldId id="279"/>
            <p14:sldId id="280"/>
            <p14:sldId id="281"/>
            <p14:sldId id="282"/>
            <p14:sldId id="293"/>
            <p14:sldId id="284"/>
            <p14:sldId id="283"/>
            <p14:sldId id="287"/>
            <p14:sldId id="288"/>
            <p14:sldId id="289"/>
            <p14:sldId id="290"/>
            <p14:sldId id="29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6" d="100"/>
          <a:sy n="76" d="100"/>
        </p:scale>
        <p:origin x="100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971746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3252730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364851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642800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018609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D3E47421-DC3A-452E-A9CA-949E190E0840}" type="datetimeFigureOut">
              <a:rPr lang="ar-IQ" smtClean="0"/>
              <a:t>25/05/1444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3653406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D3E47421-DC3A-452E-A9CA-949E190E0840}" type="datetimeFigureOut">
              <a:rPr lang="ar-IQ" smtClean="0"/>
              <a:t>25/05/1444</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968037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D3E47421-DC3A-452E-A9CA-949E190E0840}" type="datetimeFigureOut">
              <a:rPr lang="ar-IQ" smtClean="0"/>
              <a:t>25/05/1444</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66457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3E47421-DC3A-452E-A9CA-949E190E0840}" type="datetimeFigureOut">
              <a:rPr lang="ar-IQ" smtClean="0"/>
              <a:t>25/05/1444</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2658475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3E47421-DC3A-452E-A9CA-949E190E0840}" type="datetimeFigureOut">
              <a:rPr lang="ar-IQ" smtClean="0"/>
              <a:t>25/05/1444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196825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3E47421-DC3A-452E-A9CA-949E190E0840}" type="datetimeFigureOut">
              <a:rPr lang="ar-IQ" smtClean="0"/>
              <a:t>25/05/1444</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DF3ABBC8-3D4B-4B7B-9078-3E57EBBA3A9A}" type="slidenum">
              <a:rPr lang="ar-IQ" smtClean="0"/>
              <a:t>‹#›</a:t>
            </a:fld>
            <a:endParaRPr lang="ar-IQ"/>
          </a:p>
        </p:txBody>
      </p:sp>
    </p:spTree>
    <p:extLst>
      <p:ext uri="{BB962C8B-B14F-4D97-AF65-F5344CB8AC3E}">
        <p14:creationId xmlns:p14="http://schemas.microsoft.com/office/powerpoint/2010/main" val="1808574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3E47421-DC3A-452E-A9CA-949E190E0840}" type="datetimeFigureOut">
              <a:rPr lang="ar-IQ" smtClean="0"/>
              <a:t>25/05/1444</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F3ABBC8-3D4B-4B7B-9078-3E57EBBA3A9A}" type="slidenum">
              <a:rPr lang="ar-IQ" smtClean="0"/>
              <a:t>‹#›</a:t>
            </a:fld>
            <a:endParaRPr lang="ar-IQ"/>
          </a:p>
        </p:txBody>
      </p:sp>
    </p:spTree>
    <p:extLst>
      <p:ext uri="{BB962C8B-B14F-4D97-AF65-F5344CB8AC3E}">
        <p14:creationId xmlns:p14="http://schemas.microsoft.com/office/powerpoint/2010/main" val="3636378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endParaRPr lang="en-US" sz="4800" dirty="0" smtClean="0"/>
          </a:p>
          <a:p>
            <a:r>
              <a:rPr lang="en-US" sz="4800" dirty="0" smtClean="0"/>
              <a:t>Polymeric Prodrugs</a:t>
            </a:r>
            <a:r>
              <a:rPr lang="en-US" dirty="0" smtClean="0"/>
              <a:t>       </a:t>
            </a:r>
          </a:p>
          <a:p>
            <a:r>
              <a:rPr lang="en-US" dirty="0" smtClean="0"/>
              <a:t>Coupling Methods                  </a:t>
            </a:r>
            <a:endParaRPr lang="ar-IQ" dirty="0"/>
          </a:p>
        </p:txBody>
      </p:sp>
    </p:spTree>
    <p:extLst>
      <p:ext uri="{BB962C8B-B14F-4D97-AF65-F5344CB8AC3E}">
        <p14:creationId xmlns:p14="http://schemas.microsoft.com/office/powerpoint/2010/main" val="25773350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a:bodyPr>
          <a:lstStyle/>
          <a:p>
            <a:pPr algn="l"/>
            <a:r>
              <a:rPr lang="en-US" sz="3200" dirty="0" smtClean="0">
                <a:solidFill>
                  <a:schemeClr val="tx2">
                    <a:lumMod val="60000"/>
                    <a:lumOff val="40000"/>
                  </a:schemeClr>
                </a:solidFill>
              </a:rPr>
              <a:t>1-Homobifunctional compounds such as: </a:t>
            </a:r>
            <a:r>
              <a:rPr lang="en-US" sz="3200" dirty="0" smtClean="0"/>
              <a:t/>
            </a:r>
            <a:br>
              <a:rPr lang="en-US" sz="3200" dirty="0" smtClean="0"/>
            </a:br>
            <a:r>
              <a:rPr lang="en-US" sz="3200" dirty="0" smtClean="0"/>
              <a:t>N,N’-</a:t>
            </a:r>
            <a:r>
              <a:rPr lang="en-US" sz="3200" dirty="0" err="1" smtClean="0"/>
              <a:t>ethyleneiminoyl</a:t>
            </a:r>
            <a:r>
              <a:rPr lang="en-US" sz="3200" dirty="0" smtClean="0"/>
              <a:t>- 1-6-diaminohexane, </a:t>
            </a:r>
            <a:br>
              <a:rPr lang="en-US" sz="3200" dirty="0" smtClean="0"/>
            </a:br>
            <a:r>
              <a:rPr lang="en-US" sz="3200" dirty="0" err="1" smtClean="0">
                <a:solidFill>
                  <a:srgbClr val="FF0000"/>
                </a:solidFill>
              </a:rPr>
              <a:t>bis-aziridin</a:t>
            </a:r>
            <a:r>
              <a:rPr lang="en-US" sz="3200" dirty="0" smtClean="0"/>
              <a:t>, </a:t>
            </a:r>
            <a:r>
              <a:rPr lang="en-US" sz="3200" dirty="0" err="1" smtClean="0"/>
              <a:t>divinyl</a:t>
            </a:r>
            <a:r>
              <a:rPr lang="en-US" sz="3200" dirty="0" smtClean="0"/>
              <a:t> </a:t>
            </a:r>
            <a:r>
              <a:rPr lang="en-US" sz="3200" dirty="0" err="1" smtClean="0"/>
              <a:t>sulphone</a:t>
            </a:r>
            <a:r>
              <a:rPr lang="en-US" sz="3200" dirty="0" smtClean="0"/>
              <a:t>(DVS), nitrogen mustard and </a:t>
            </a:r>
            <a:br>
              <a:rPr lang="en-US" sz="3200" dirty="0" smtClean="0"/>
            </a:br>
            <a:r>
              <a:rPr lang="en-US" sz="3200" dirty="0" err="1" smtClean="0"/>
              <a:t>bis</a:t>
            </a:r>
            <a:r>
              <a:rPr lang="en-US" sz="3200" dirty="0" smtClean="0"/>
              <a:t>-sulphonyl chloride </a:t>
            </a:r>
            <a:br>
              <a:rPr lang="en-US" sz="3200" dirty="0" smtClean="0"/>
            </a:br>
            <a:r>
              <a:rPr lang="en-US" sz="3200" dirty="0" smtClean="0"/>
              <a:t>can form </a:t>
            </a:r>
            <a:r>
              <a:rPr lang="en-US" sz="3200" dirty="0" smtClean="0"/>
              <a:t>protein </a:t>
            </a:r>
            <a:r>
              <a:rPr lang="en-US" sz="3200" dirty="0" err="1" smtClean="0"/>
              <a:t>protein</a:t>
            </a:r>
            <a:r>
              <a:rPr lang="en-US" sz="3200" dirty="0" smtClean="0"/>
              <a:t> </a:t>
            </a:r>
            <a:r>
              <a:rPr lang="en-US" sz="3200" dirty="0" smtClean="0"/>
              <a:t>linkages while</a:t>
            </a:r>
            <a:br>
              <a:rPr lang="en-US" sz="3200" dirty="0" smtClean="0"/>
            </a:br>
            <a:r>
              <a:rPr lang="en-US" sz="3200" dirty="0" smtClean="0"/>
              <a:t> </a:t>
            </a:r>
            <a:r>
              <a:rPr lang="en-US" sz="3200" dirty="0" smtClean="0">
                <a:solidFill>
                  <a:srgbClr val="0070C0"/>
                </a:solidFill>
              </a:rPr>
              <a:t>2-heterobifunctional reagents </a:t>
            </a:r>
            <a:r>
              <a:rPr lang="en-US" sz="3200" dirty="0" smtClean="0"/>
              <a:t>are useful to couple</a:t>
            </a:r>
            <a:br>
              <a:rPr lang="en-US" sz="3200" dirty="0" smtClean="0"/>
            </a:br>
            <a:r>
              <a:rPr lang="en-US" sz="3200" dirty="0" smtClean="0">
                <a:solidFill>
                  <a:srgbClr val="FF0000"/>
                </a:solidFill>
              </a:rPr>
              <a:t>amines with other functional groups</a:t>
            </a:r>
            <a:r>
              <a:rPr lang="en-US" sz="3200" dirty="0" smtClean="0"/>
              <a:t>. Reactive groups in </a:t>
            </a:r>
            <a:r>
              <a:rPr lang="en-US" sz="3200" dirty="0" err="1" smtClean="0"/>
              <a:t>proteincarboxyl</a:t>
            </a:r>
            <a:r>
              <a:rPr lang="en-US" sz="3200" dirty="0" smtClean="0"/>
              <a:t> functions offer alternating </a:t>
            </a:r>
            <a:r>
              <a:rPr lang="en-US" sz="3200" dirty="0" err="1" smtClean="0"/>
              <a:t>thiol</a:t>
            </a:r>
            <a:r>
              <a:rPr lang="en-US" sz="3200" dirty="0" smtClean="0"/>
              <a:t> reactions as a site for hetero </a:t>
            </a:r>
            <a:r>
              <a:rPr lang="en-US" sz="3200" dirty="0" err="1" smtClean="0"/>
              <a:t>bifunctional</a:t>
            </a:r>
            <a:r>
              <a:rPr lang="en-US" sz="3200" dirty="0" smtClean="0"/>
              <a:t> coupling with amines .</a:t>
            </a:r>
            <a:endParaRPr lang="ar-IQ" sz="3200" dirty="0"/>
          </a:p>
        </p:txBody>
      </p:sp>
    </p:spTree>
    <p:extLst>
      <p:ext uri="{BB962C8B-B14F-4D97-AF65-F5344CB8AC3E}">
        <p14:creationId xmlns:p14="http://schemas.microsoft.com/office/powerpoint/2010/main" val="2075537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504" y="274638"/>
            <a:ext cx="8579296" cy="6034682"/>
          </a:xfrm>
        </p:spPr>
        <p:txBody>
          <a:bodyPr>
            <a:normAutofit fontScale="90000"/>
          </a:bodyPr>
          <a:lstStyle/>
          <a:p>
            <a:pPr algn="l"/>
            <a:r>
              <a:rPr lang="en-US" sz="3200" dirty="0" smtClean="0"/>
              <a:t>NHS shows higher reactivity at physiological pH,</a:t>
            </a:r>
            <a:r>
              <a:rPr lang="en-US" sz="3100" dirty="0" smtClean="0"/>
              <a:t/>
            </a:r>
            <a:br>
              <a:rPr lang="en-US" sz="3100" dirty="0" smtClean="0"/>
            </a:br>
            <a:r>
              <a:rPr lang="en-US" sz="3100" dirty="0" smtClean="0"/>
              <a:t>therefore it is used for amine coupling reactions in </a:t>
            </a:r>
            <a:r>
              <a:rPr lang="en-US" sz="3100" dirty="0" err="1" smtClean="0"/>
              <a:t>bioconjugation</a:t>
            </a:r>
            <a:r>
              <a:rPr lang="en-US" sz="3100" dirty="0"/>
              <a:t> </a:t>
            </a:r>
            <a:r>
              <a:rPr lang="en-US" sz="3100" dirty="0" smtClean="0"/>
              <a:t>synthesis. </a:t>
            </a:r>
            <a:r>
              <a:rPr lang="en-US" sz="3100" dirty="0"/>
              <a:t/>
            </a:r>
            <a:br>
              <a:rPr lang="en-US" sz="3100" dirty="0"/>
            </a:br>
            <a:r>
              <a:rPr lang="en-US" sz="3100" dirty="0" smtClean="0"/>
              <a:t>* NHS ester </a:t>
            </a:r>
            <a:r>
              <a:rPr lang="en-US" sz="3100" dirty="0" err="1" smtClean="0"/>
              <a:t>cpds</a:t>
            </a:r>
            <a:r>
              <a:rPr lang="en-US" sz="3100" dirty="0" smtClean="0"/>
              <a:t> react with </a:t>
            </a:r>
            <a:r>
              <a:rPr lang="en-US" sz="3100" dirty="0" err="1" smtClean="0"/>
              <a:t>Nu.s</a:t>
            </a:r>
            <a:r>
              <a:rPr lang="en-US" sz="3100" dirty="0" smtClean="0"/>
              <a:t> to form an </a:t>
            </a:r>
            <a:r>
              <a:rPr lang="en-US" sz="3100" dirty="0" err="1" smtClean="0"/>
              <a:t>acylated</a:t>
            </a:r>
            <a:r>
              <a:rPr lang="en-US" sz="3100" dirty="0" smtClean="0"/>
              <a:t> </a:t>
            </a:r>
            <a:r>
              <a:rPr lang="en-US" sz="3100" dirty="0" smtClean="0"/>
              <a:t>product with NHS as a leaving group.</a:t>
            </a:r>
            <a:br>
              <a:rPr lang="en-US" sz="3100" dirty="0" smtClean="0"/>
            </a:br>
            <a:r>
              <a:rPr lang="en-US" sz="3100" dirty="0" smtClean="0"/>
              <a:t/>
            </a:r>
            <a:br>
              <a:rPr lang="en-US" sz="3100" dirty="0" smtClean="0"/>
            </a:br>
            <a:r>
              <a:rPr lang="en-US" sz="3100" dirty="0"/>
              <a:t/>
            </a:r>
            <a:br>
              <a:rPr lang="en-US" sz="3100" dirty="0"/>
            </a:br>
            <a:r>
              <a:rPr lang="en-US" sz="3100" dirty="0" smtClean="0"/>
              <a:t/>
            </a:r>
            <a:br>
              <a:rPr lang="en-US" sz="3100" dirty="0" smtClean="0"/>
            </a:br>
            <a:r>
              <a:rPr lang="en-US" sz="3100" dirty="0"/>
              <a:t/>
            </a:r>
            <a:br>
              <a:rPr lang="en-US" sz="3100" dirty="0"/>
            </a:br>
            <a:r>
              <a:rPr lang="en-US" sz="3100" dirty="0" smtClean="0"/>
              <a:t/>
            </a:r>
            <a:br>
              <a:rPr lang="en-US" sz="3100" dirty="0" smtClean="0"/>
            </a:br>
            <a:r>
              <a:rPr lang="en-US" sz="2800" dirty="0" smtClean="0">
                <a:solidFill>
                  <a:schemeClr val="tx2">
                    <a:lumMod val="60000"/>
                    <a:lumOff val="40000"/>
                  </a:schemeClr>
                </a:solidFill>
              </a:rPr>
              <a:t>Carboxyl groups activated with NHS esters are highly reactive with amine nucleophiles. Carboxyl groups are easily reacted with amine nucleophiles after their activation by NHS esters.</a:t>
            </a:r>
            <a:endParaRPr lang="ar-IQ" sz="2800" dirty="0">
              <a:solidFill>
                <a:schemeClr val="tx2">
                  <a:lumMod val="60000"/>
                  <a:lumOff val="40000"/>
                </a:schemeClr>
              </a:solidFill>
            </a:endParaRPr>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7210" y="2996952"/>
            <a:ext cx="6984776"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58360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504" y="274638"/>
            <a:ext cx="8579296" cy="6250706"/>
          </a:xfrm>
        </p:spPr>
        <p:txBody>
          <a:bodyPr>
            <a:normAutofit fontScale="90000"/>
          </a:bodyPr>
          <a:lstStyle/>
          <a:p>
            <a:pPr algn="l"/>
            <a:r>
              <a:rPr lang="en-US" sz="3200" dirty="0" smtClean="0"/>
              <a:t>*</a:t>
            </a:r>
            <a:r>
              <a:rPr lang="en-US" sz="3200" dirty="0" smtClean="0">
                <a:solidFill>
                  <a:srgbClr val="FF0000"/>
                </a:solidFill>
              </a:rPr>
              <a:t>DCC</a:t>
            </a:r>
            <a:br>
              <a:rPr lang="en-US" sz="3200" dirty="0" smtClean="0">
                <a:solidFill>
                  <a:srgbClr val="FF0000"/>
                </a:solidFill>
              </a:rPr>
            </a:br>
            <a:r>
              <a:rPr lang="en-US" sz="3200" dirty="0" smtClean="0"/>
              <a:t>It is mainly used to couple amino acids during artificial peptide synthesis. </a:t>
            </a:r>
            <a:br>
              <a:rPr lang="en-US" sz="3200" dirty="0" smtClean="0"/>
            </a:br>
            <a:r>
              <a:rPr lang="en-US" sz="3200" dirty="0" smtClean="0"/>
              <a:t>It is highly soluble in DCM, </a:t>
            </a:r>
            <a:r>
              <a:rPr lang="en-US" sz="3200" dirty="0" err="1" smtClean="0"/>
              <a:t>THF,acetonitrile</a:t>
            </a:r>
            <a:r>
              <a:rPr lang="en-US" sz="3200" dirty="0" smtClean="0"/>
              <a:t> and DMF. </a:t>
            </a:r>
            <a:br>
              <a:rPr lang="en-US" sz="3200" dirty="0" smtClean="0"/>
            </a:br>
            <a:r>
              <a:rPr lang="en-US" sz="3200" dirty="0" smtClean="0"/>
              <a:t>A range of alcohols, including even some tertiary alcohols, can be esterified using a carboxylic acid in the presence of DCC and a catalytic amount of DMAP (Dimethyl amino pyridine)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endParaRPr lang="ar-IQ" sz="3200"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4271963"/>
            <a:ext cx="5904656" cy="2397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339412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250706"/>
          </a:xfrm>
        </p:spPr>
        <p:txBody>
          <a:bodyPr>
            <a:normAutofit fontScale="90000"/>
          </a:bodyPr>
          <a:lstStyle/>
          <a:p>
            <a:pPr algn="l"/>
            <a:r>
              <a:rPr lang="en-US" sz="3200" dirty="0" smtClean="0">
                <a:solidFill>
                  <a:srgbClr val="FF0000"/>
                </a:solidFill>
              </a:rPr>
              <a:t>(EDC, EDCI)</a:t>
            </a:r>
            <a:br>
              <a:rPr lang="en-US" sz="3200" dirty="0" smtClean="0">
                <a:solidFill>
                  <a:srgbClr val="FF0000"/>
                </a:solidFill>
              </a:rPr>
            </a:br>
            <a:r>
              <a:rPr lang="en-US" sz="3200" dirty="0" smtClean="0"/>
              <a:t>It is mainly used as a carboxyl activating agent for the coupling of primary amines to yield </a:t>
            </a:r>
            <a:r>
              <a:rPr lang="en-US" sz="3200" dirty="0" smtClean="0">
                <a:solidFill>
                  <a:srgbClr val="FF0000"/>
                </a:solidFill>
              </a:rPr>
              <a:t>amide bonds</a:t>
            </a:r>
            <a:r>
              <a:rPr lang="en-US" sz="3200" dirty="0" smtClean="0"/>
              <a:t>. EDC is often used in combination with N-</a:t>
            </a:r>
            <a:r>
              <a:rPr lang="en-US" sz="3200" dirty="0" err="1" smtClean="0"/>
              <a:t>hydroxysuccinimide</a:t>
            </a:r>
            <a:r>
              <a:rPr lang="en-US" sz="3200" dirty="0" smtClean="0"/>
              <a:t> (NHS) or </a:t>
            </a:r>
            <a:r>
              <a:rPr lang="en-US" sz="3200" dirty="0" err="1" smtClean="0"/>
              <a:t>sulfo</a:t>
            </a:r>
            <a:r>
              <a:rPr lang="en-US" sz="3200" dirty="0" smtClean="0"/>
              <a:t>-NHS to increase coupling efficiency or create a stable amine-reactive product. </a:t>
            </a:r>
            <a:br>
              <a:rPr lang="en-US" sz="3200" dirty="0" smtClean="0"/>
            </a:br>
            <a:r>
              <a:rPr lang="en-US" sz="3200" dirty="0" smtClean="0"/>
              <a:t>EDC is also used to couple a </a:t>
            </a:r>
            <a:r>
              <a:rPr lang="en-US" sz="3200" dirty="0" smtClean="0">
                <a:solidFill>
                  <a:srgbClr val="FF0000"/>
                </a:solidFill>
              </a:rPr>
              <a:t>carboxylic acid to alcohol </a:t>
            </a:r>
            <a:r>
              <a:rPr lang="en-US" sz="3200" dirty="0" smtClean="0"/>
              <a:t>using DMAP as a catalyst </a:t>
            </a:r>
            <a:br>
              <a:rPr lang="en-US" sz="3200" dirty="0" smtClean="0"/>
            </a:br>
            <a:r>
              <a:rPr lang="en-US" sz="3200" dirty="0" smtClean="0"/>
              <a:t/>
            </a:r>
            <a:br>
              <a:rPr lang="en-US" sz="3200" dirty="0" smtClean="0"/>
            </a:br>
            <a:r>
              <a:rPr lang="en-US" sz="3200" dirty="0"/>
              <a:t/>
            </a:r>
            <a:br>
              <a:rPr lang="en-US" sz="3200" dirty="0"/>
            </a:br>
            <a:r>
              <a:rPr lang="en-US" sz="3200" dirty="0" smtClean="0"/>
              <a:t/>
            </a:r>
            <a:br>
              <a:rPr lang="en-US" sz="3200" dirty="0" smtClean="0"/>
            </a:br>
            <a:endParaRPr lang="ar-IQ" sz="32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797152"/>
            <a:ext cx="5400600"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9739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8520" y="274638"/>
            <a:ext cx="8795320" cy="6466730"/>
          </a:xfrm>
        </p:spPr>
        <p:txBody>
          <a:bodyPr>
            <a:normAutofit/>
          </a:bodyPr>
          <a:lstStyle/>
          <a:p>
            <a:pPr algn="l"/>
            <a:r>
              <a:rPr lang="en-US" sz="3200" dirty="0" smtClean="0"/>
              <a:t>EDC can also be used to activate phosphate groups.</a:t>
            </a:r>
            <a:br>
              <a:rPr lang="en-US" sz="3200" dirty="0" smtClean="0"/>
            </a:br>
            <a:r>
              <a:rPr lang="en-US" sz="3200" dirty="0" err="1" smtClean="0"/>
              <a:t>Biomacromolecules</a:t>
            </a:r>
            <a:r>
              <a:rPr lang="en-US" sz="3200" dirty="0" smtClean="0"/>
              <a:t> containing phosphate </a:t>
            </a:r>
            <a:r>
              <a:rPr lang="en-US" sz="3200" dirty="0" err="1" smtClean="0"/>
              <a:t>grps</a:t>
            </a:r>
            <a:r>
              <a:rPr lang="en-US" sz="3200" dirty="0" smtClean="0"/>
              <a:t> such as the 5’-phosphate of oligonucleotide can be conjugated to amine containing molecules by using EDC. </a:t>
            </a:r>
            <a:br>
              <a:rPr lang="en-US" sz="3200" dirty="0" smtClean="0"/>
            </a:br>
            <a:r>
              <a:rPr lang="en-US" sz="2800" dirty="0" smtClean="0">
                <a:solidFill>
                  <a:srgbClr val="FF0000"/>
                </a:solidFill>
              </a:rPr>
              <a:t>EDC activates the phosphate to an intermediate phosphate ester. Further, in the presence of an amine </a:t>
            </a:r>
            <a:r>
              <a:rPr lang="en-US" sz="2800" dirty="0" err="1" smtClean="0">
                <a:solidFill>
                  <a:srgbClr val="FF0000"/>
                </a:solidFill>
              </a:rPr>
              <a:t>carbodiimide</a:t>
            </a:r>
            <a:r>
              <a:rPr lang="en-US" sz="2800" dirty="0" smtClean="0">
                <a:solidFill>
                  <a:srgbClr val="FF0000"/>
                </a:solidFill>
              </a:rPr>
              <a:t> </a:t>
            </a:r>
            <a:r>
              <a:rPr lang="en-US" sz="3200" dirty="0" smtClean="0"/>
              <a:t>can be conjugated to form a stable </a:t>
            </a:r>
            <a:r>
              <a:rPr lang="en-US" sz="3200" dirty="0" err="1" smtClean="0"/>
              <a:t>phosphoramidate</a:t>
            </a:r>
            <a:r>
              <a:rPr lang="en-US" sz="3200" dirty="0"/>
              <a:t> </a:t>
            </a:r>
            <a:r>
              <a:rPr lang="en-US" sz="3200" dirty="0" smtClean="0"/>
              <a:t>bond.</a:t>
            </a:r>
            <a:endParaRPr lang="ar-IQ" sz="3200"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0296" y="5157192"/>
            <a:ext cx="4536504" cy="2304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24464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normAutofit/>
          </a:bodyPr>
          <a:lstStyle/>
          <a:p>
            <a:pPr algn="l"/>
            <a:r>
              <a:rPr lang="en-US" sz="3200" dirty="0" err="1">
                <a:solidFill>
                  <a:srgbClr val="FF0000"/>
                </a:solidFill>
              </a:rPr>
              <a:t>HOBt</a:t>
            </a:r>
            <a:r>
              <a:rPr lang="en-US" sz="3200" dirty="0">
                <a:solidFill>
                  <a:srgbClr val="FF0000"/>
                </a:solidFill>
              </a:rPr>
              <a:t> i</a:t>
            </a:r>
            <a:r>
              <a:rPr lang="en-US" sz="3200" dirty="0"/>
              <a:t>s used for the synthesis of amides from carboxylic acids </a:t>
            </a:r>
            <a:r>
              <a:rPr lang="en-US" sz="3200" dirty="0" smtClean="0"/>
              <a:t> </a:t>
            </a:r>
            <a:r>
              <a:rPr lang="en-US" sz="3200" dirty="0"/>
              <a:t>from amino acids </a:t>
            </a:r>
            <a:r>
              <a:rPr lang="en-US" sz="3200" dirty="0" smtClean="0"/>
              <a:t>. </a:t>
            </a:r>
            <a:br>
              <a:rPr lang="en-US" sz="3200" dirty="0" smtClean="0"/>
            </a:br>
            <a:r>
              <a:rPr lang="en-US" sz="3200" dirty="0"/>
              <a:t/>
            </a:r>
            <a:br>
              <a:rPr lang="en-US" sz="3200"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smtClean="0"/>
              <a:t> </a:t>
            </a:r>
            <a:endParaRPr lang="ar-IQ" sz="3200" dirty="0"/>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3068960"/>
            <a:ext cx="7416824"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43919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890666"/>
          </a:xfrm>
        </p:spPr>
        <p:txBody>
          <a:bodyPr>
            <a:normAutofit/>
          </a:bodyPr>
          <a:lstStyle/>
          <a:p>
            <a:pPr algn="l"/>
            <a:r>
              <a:rPr lang="en-US" sz="3200" dirty="0"/>
              <a:t>Coupling of hydroxyl group containing polymers to alcohols and amines: Polymers containing -OH groups (e.g. PEG) can be modified to Carboxylic acid derivative by treating with acid anhydrides.</a:t>
            </a:r>
            <a:br>
              <a:rPr lang="en-US" sz="3200" dirty="0"/>
            </a:br>
            <a:r>
              <a:rPr lang="en-US" sz="3200" dirty="0"/>
              <a:t/>
            </a:r>
            <a:br>
              <a:rPr lang="en-US" sz="3200" dirty="0"/>
            </a:br>
            <a:endParaRPr lang="ar-IQ" sz="3200" dirty="0"/>
          </a:p>
        </p:txBody>
      </p:sp>
    </p:spTree>
    <p:extLst>
      <p:ext uri="{BB962C8B-B14F-4D97-AF65-F5344CB8AC3E}">
        <p14:creationId xmlns:p14="http://schemas.microsoft.com/office/powerpoint/2010/main" val="13817440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02634"/>
          </a:xfrm>
        </p:spPr>
        <p:txBody>
          <a:bodyPr>
            <a:normAutofit/>
          </a:bodyPr>
          <a:lstStyle/>
          <a:p>
            <a:endParaRPr lang="ar-IQ" sz="2800"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32656"/>
            <a:ext cx="8928992" cy="5904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272754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583362"/>
          </a:xfrm>
        </p:spPr>
        <p:txBody>
          <a:bodyPr>
            <a:normAutofit/>
          </a:bodyPr>
          <a:lstStyle/>
          <a:p>
            <a:pPr algn="l"/>
            <a:r>
              <a:rPr lang="en-US" sz="3200" dirty="0" smtClean="0"/>
              <a:t>PEG </a:t>
            </a:r>
            <a:r>
              <a:rPr lang="en-US" sz="3200" dirty="0" smtClean="0"/>
              <a:t> </a:t>
            </a:r>
            <a:r>
              <a:rPr lang="en-US" sz="3200" dirty="0" smtClean="0"/>
              <a:t>can be acetylated with anhydrides (e.g. succinic anhydride) to form an ester terminating to free carboxylate groups. The resulting </a:t>
            </a:r>
            <a:r>
              <a:rPr lang="en-US" sz="3200" dirty="0" err="1" smtClean="0"/>
              <a:t>succinylated</a:t>
            </a:r>
            <a:r>
              <a:rPr lang="en-US" sz="3200" dirty="0" smtClean="0"/>
              <a:t> derivative containing free -COOH group can be further used for conjugation with drugs or proteins (Figure 8). The </a:t>
            </a:r>
            <a:r>
              <a:rPr lang="en-US" sz="3200" dirty="0" err="1" smtClean="0"/>
              <a:t>succinyl</a:t>
            </a:r>
            <a:r>
              <a:rPr lang="en-US" sz="3200" dirty="0" smtClean="0"/>
              <a:t> group incorporated in the polymer may act as spacer between the polymer and the drug which may control the site and the rate of release of the active drug from the conjugate by hydrolytic or enzymatic cleavage.  </a:t>
            </a:r>
            <a:endParaRPr lang="ar-IQ" sz="3200" dirty="0"/>
          </a:p>
        </p:txBody>
      </p:sp>
    </p:spTree>
    <p:extLst>
      <p:ext uri="{BB962C8B-B14F-4D97-AF65-F5344CB8AC3E}">
        <p14:creationId xmlns:p14="http://schemas.microsoft.com/office/powerpoint/2010/main" val="2298904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7504" y="116632"/>
            <a:ext cx="8640960" cy="6741368"/>
          </a:xfrm>
        </p:spPr>
        <p:txBody>
          <a:bodyPr>
            <a:normAutofit/>
          </a:bodyPr>
          <a:lstStyle/>
          <a:p>
            <a:pPr algn="l"/>
            <a:r>
              <a:rPr lang="en-US" sz="3200" dirty="0" smtClean="0"/>
              <a:t>Coupling of drug and polymer through spacer: Spacers may</a:t>
            </a:r>
            <a:br>
              <a:rPr lang="en-US" sz="3200" dirty="0" smtClean="0"/>
            </a:br>
            <a:r>
              <a:rPr lang="en-US" sz="3200" dirty="0" smtClean="0"/>
              <a:t>be incorporated during </a:t>
            </a:r>
            <a:r>
              <a:rPr lang="en-US" sz="3200" dirty="0" err="1" smtClean="0"/>
              <a:t>bioconjugation</a:t>
            </a:r>
            <a:r>
              <a:rPr lang="en-US" sz="3200" dirty="0" smtClean="0"/>
              <a:t> to decrease the crowding</a:t>
            </a:r>
            <a:br>
              <a:rPr lang="en-US" sz="3200" dirty="0" smtClean="0"/>
            </a:br>
            <a:r>
              <a:rPr lang="en-US" sz="3200" dirty="0" smtClean="0"/>
              <a:t>effect and steric hindrance and control the site and the rate of release of the active drug from the conjugate. Spacers can enhance </a:t>
            </a:r>
            <a:r>
              <a:rPr lang="en-US" sz="3200" dirty="0" err="1" smtClean="0"/>
              <a:t>ligandprotein</a:t>
            </a:r>
            <a:r>
              <a:rPr lang="en-US" sz="3200" dirty="0"/>
              <a:t> </a:t>
            </a:r>
            <a:r>
              <a:rPr lang="en-US" sz="3200" dirty="0" smtClean="0"/>
              <a:t>binding and has application in </a:t>
            </a:r>
            <a:r>
              <a:rPr lang="en-US" sz="3200" dirty="0" err="1" smtClean="0"/>
              <a:t>prodrug</a:t>
            </a:r>
            <a:r>
              <a:rPr lang="en-US" sz="3200" dirty="0" smtClean="0"/>
              <a:t> conjugates and in biotechnology. Amino acid such as glycine, alanine, and small peptides are widely used as spacers due to their chemical versatility for covalent conjugation and biodegradability . applications in biotechnology</a:t>
            </a:r>
            <a:endParaRPr lang="ar-IQ" sz="3200" dirty="0"/>
          </a:p>
        </p:txBody>
      </p:sp>
    </p:spTree>
    <p:extLst>
      <p:ext uri="{BB962C8B-B14F-4D97-AF65-F5344CB8AC3E}">
        <p14:creationId xmlns:p14="http://schemas.microsoft.com/office/powerpoint/2010/main" val="16861393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274638"/>
            <a:ext cx="8640960" cy="6106690"/>
          </a:xfrm>
        </p:spPr>
        <p:txBody>
          <a:bodyPr>
            <a:normAutofit/>
          </a:bodyPr>
          <a:lstStyle/>
          <a:p>
            <a:pPr algn="l"/>
            <a:r>
              <a:rPr lang="en-US" sz="3200" dirty="0" smtClean="0">
                <a:solidFill>
                  <a:srgbClr val="FF0000"/>
                </a:solidFill>
              </a:rPr>
              <a:t>Coupling methods:</a:t>
            </a:r>
            <a:r>
              <a:rPr lang="en-US" sz="3200" dirty="0" smtClean="0"/>
              <a:t/>
            </a:r>
            <a:br>
              <a:rPr lang="en-US" sz="3200" dirty="0" smtClean="0"/>
            </a:br>
            <a:r>
              <a:rPr lang="en-US" sz="3200" dirty="0" smtClean="0"/>
              <a:t>Coupling reactions involves conjugation of drugs or other </a:t>
            </a:r>
            <a:r>
              <a:rPr lang="en-US" sz="3200" dirty="0" err="1" smtClean="0"/>
              <a:t>biocomponents</a:t>
            </a:r>
            <a:r>
              <a:rPr lang="en-US" sz="3200" dirty="0" smtClean="0"/>
              <a:t> with polymers. In coupling reactions, the reactive functional groups on the different cross-linking and the functional groups present on the target biomolecule are to be modified. Coupling agents mediate the conjugation of the two molecules by forming a bond with no additional spacer atom.</a:t>
            </a:r>
            <a:endParaRPr lang="ar-IQ" sz="3200" dirty="0"/>
          </a:p>
        </p:txBody>
      </p:sp>
    </p:spTree>
    <p:extLst>
      <p:ext uri="{BB962C8B-B14F-4D97-AF65-F5344CB8AC3E}">
        <p14:creationId xmlns:p14="http://schemas.microsoft.com/office/powerpoint/2010/main" val="7768326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txBody>
          <a:bodyPr>
            <a:normAutofit fontScale="90000"/>
          </a:bodyPr>
          <a:lstStyle/>
          <a:p>
            <a:pPr algn="l"/>
            <a:r>
              <a:rPr lang="en-US" sz="3200" dirty="0" smtClean="0"/>
              <a:t>The α-amino acids in peptides and proteins (excluding </a:t>
            </a:r>
            <a:r>
              <a:rPr lang="en-US" sz="3200" dirty="0" err="1" smtClean="0"/>
              <a:t>proline</a:t>
            </a:r>
            <a:r>
              <a:rPr lang="en-US" sz="3200" dirty="0" smtClean="0"/>
              <a:t>) consist of a carboxylic acid (-COOH)and an amino (-NH2) functional group attached to the same tetrahedral carbon atom which extends diversity for conjugation with </a:t>
            </a:r>
            <a:r>
              <a:rPr lang="en-US" sz="3200" dirty="0" err="1" smtClean="0"/>
              <a:t>hydroxyl,carboxyl</a:t>
            </a:r>
            <a:r>
              <a:rPr lang="en-US" sz="3200" dirty="0" smtClean="0"/>
              <a:t> or amino groups of polymer or biomolecule. Moreover, amino acid based spacers are short-chained, reactive, and biocompatible and may release the active agent from the conjugate. Di-functional amino acids such as 6-amino </a:t>
            </a:r>
            <a:r>
              <a:rPr lang="en-US" sz="3200" dirty="0" err="1" smtClean="0"/>
              <a:t>caproic</a:t>
            </a:r>
            <a:r>
              <a:rPr lang="en-US" sz="3200" dirty="0" smtClean="0"/>
              <a:t> acid (6-ACA) or 4 amino butyric acids (4 ABA) have been used as spacer arms between the polymers and the ligands for applications in biotechnology.</a:t>
            </a:r>
            <a:endParaRPr lang="ar-IQ" sz="3200" dirty="0"/>
          </a:p>
        </p:txBody>
      </p:sp>
    </p:spTree>
    <p:extLst>
      <p:ext uri="{BB962C8B-B14F-4D97-AF65-F5344CB8AC3E}">
        <p14:creationId xmlns:p14="http://schemas.microsoft.com/office/powerpoint/2010/main" val="3296149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0"/>
            <a:ext cx="8784976" cy="7101408"/>
          </a:xfrm>
        </p:spPr>
        <p:txBody>
          <a:bodyPr>
            <a:normAutofit/>
          </a:bodyPr>
          <a:lstStyle/>
          <a:p>
            <a:pPr algn="l"/>
            <a:r>
              <a:rPr lang="en-US" sz="3200" dirty="0" smtClean="0"/>
              <a:t>A polymeric </a:t>
            </a:r>
            <a:r>
              <a:rPr lang="en-US" sz="3200" dirty="0" err="1" smtClean="0"/>
              <a:t>prodrug</a:t>
            </a:r>
            <a:r>
              <a:rPr lang="en-US" sz="3200" dirty="0" smtClean="0"/>
              <a:t> of alkylating agent </a:t>
            </a:r>
            <a:r>
              <a:rPr lang="en-US" sz="3200" dirty="0" err="1" smtClean="0"/>
              <a:t>mitomycin</a:t>
            </a:r>
            <a:r>
              <a:rPr lang="en-US" sz="3200" dirty="0" smtClean="0"/>
              <a:t> C (MMC) with</a:t>
            </a:r>
            <a:r>
              <a:rPr lang="en-US" sz="3200" dirty="0"/>
              <a:t> </a:t>
            </a:r>
            <a:r>
              <a:rPr lang="en-US" sz="3200" dirty="0" smtClean="0"/>
              <a:t>poly[N5-(2-hydroxyethyl)-L-glutamine] (PHEG) using </a:t>
            </a:r>
            <a:r>
              <a:rPr lang="en-US" sz="3200" dirty="0" err="1" smtClean="0"/>
              <a:t>oligopeptide</a:t>
            </a:r>
            <a:r>
              <a:rPr lang="en-US" sz="3200" dirty="0"/>
              <a:t> </a:t>
            </a:r>
            <a:r>
              <a:rPr lang="en-US" sz="3200" dirty="0" smtClean="0"/>
              <a:t>spacers was designed predominantly for enzymatic degradation which released MMC with a rate </a:t>
            </a:r>
            <a:r>
              <a:rPr lang="en-US" sz="3200" dirty="0" err="1" smtClean="0"/>
              <a:t>dependant</a:t>
            </a:r>
            <a:r>
              <a:rPr lang="en-US" sz="3200" dirty="0" smtClean="0"/>
              <a:t> manner (Figure 9)</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endParaRPr lang="ar-IQ" sz="3200"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861048"/>
            <a:ext cx="42291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678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txBody>
          <a:bodyPr>
            <a:normAutofit/>
          </a:bodyPr>
          <a:lstStyle/>
          <a:p>
            <a:pPr algn="l"/>
            <a:r>
              <a:rPr lang="en-US" sz="3200" dirty="0" err="1" smtClean="0"/>
              <a:t>Heterobifunctional</a:t>
            </a:r>
            <a:r>
              <a:rPr lang="en-US" sz="3200" dirty="0" smtClean="0"/>
              <a:t> coupling agents containing </a:t>
            </a:r>
            <a:r>
              <a:rPr lang="en-US" sz="3200" dirty="0" err="1" smtClean="0"/>
              <a:t>succinimidyl</a:t>
            </a:r>
            <a:r>
              <a:rPr lang="en-US" sz="3200" dirty="0" smtClean="0"/>
              <a:t> group have also been used extensively as spacers.</a:t>
            </a:r>
            <a:br>
              <a:rPr lang="en-US" sz="3200" dirty="0" smtClean="0"/>
            </a:br>
            <a:r>
              <a:rPr lang="en-US" sz="3200" dirty="0"/>
              <a:t/>
            </a:r>
            <a:br>
              <a:rPr lang="en-US" sz="3200" dirty="0"/>
            </a:br>
            <a:r>
              <a:rPr lang="en-US" sz="3200" dirty="0" smtClean="0"/>
              <a:t/>
            </a:r>
            <a:br>
              <a:rPr lang="en-US" sz="3200" dirty="0" smtClean="0"/>
            </a:br>
            <a:r>
              <a:rPr lang="en-US" sz="3200" dirty="0"/>
              <a:t/>
            </a:r>
            <a:br>
              <a:rPr lang="en-US" sz="3200" dirty="0"/>
            </a:br>
            <a:r>
              <a:rPr lang="en-US" sz="3200" dirty="0" smtClean="0"/>
              <a:t/>
            </a:r>
            <a:br>
              <a:rPr lang="en-US" sz="3200" dirty="0" smtClean="0"/>
            </a:br>
            <a:endParaRPr lang="ar-IQ" sz="3200"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3284984"/>
            <a:ext cx="5544616" cy="32731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558554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Tree>
    <p:extLst>
      <p:ext uri="{BB962C8B-B14F-4D97-AF65-F5344CB8AC3E}">
        <p14:creationId xmlns:p14="http://schemas.microsoft.com/office/powerpoint/2010/main" val="1179486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0800" y="876300"/>
            <a:ext cx="650240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8208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94722"/>
          </a:xfrm>
        </p:spPr>
        <p:txBody>
          <a:bodyPr>
            <a:normAutofit/>
          </a:bodyPr>
          <a:lstStyle/>
          <a:p>
            <a:pPr algn="l"/>
            <a:r>
              <a:rPr lang="en-US" sz="3200" dirty="0" smtClean="0">
                <a:solidFill>
                  <a:srgbClr val="FF0000"/>
                </a:solidFill>
              </a:rPr>
              <a:t>In case, the drug or the polymer contains more than one functional group</a:t>
            </a:r>
            <a:r>
              <a:rPr lang="en-US" sz="3200" dirty="0" smtClean="0"/>
              <a:t>, then the synthetic methodology to form a conjugate involves either protection or </a:t>
            </a:r>
            <a:r>
              <a:rPr lang="en-US" sz="3200" dirty="0" err="1" smtClean="0"/>
              <a:t>deprotection</a:t>
            </a:r>
            <a:r>
              <a:rPr lang="en-US" sz="3200" dirty="0" smtClean="0"/>
              <a:t> of the groups. The most commonly used strategies for coupling the components of polymeric </a:t>
            </a:r>
            <a:r>
              <a:rPr lang="en-US" sz="3200" dirty="0" err="1" smtClean="0"/>
              <a:t>prodrug</a:t>
            </a:r>
            <a:r>
              <a:rPr lang="en-US" sz="3200" dirty="0"/>
              <a:t> </a:t>
            </a:r>
            <a:r>
              <a:rPr lang="en-US" sz="3200" dirty="0" smtClean="0"/>
              <a:t>involve use of </a:t>
            </a:r>
            <a:r>
              <a:rPr lang="en-US" sz="3200" dirty="0" smtClean="0">
                <a:solidFill>
                  <a:srgbClr val="FF0000"/>
                </a:solidFill>
              </a:rPr>
              <a:t>coupling agents </a:t>
            </a:r>
            <a:r>
              <a:rPr lang="en-US" sz="3200" dirty="0" smtClean="0"/>
              <a:t>such as (DCC) and 1-ethyl-3-(3-dimethylaminopropyl) </a:t>
            </a:r>
            <a:r>
              <a:rPr lang="en-US" sz="3200" dirty="0" err="1" smtClean="0"/>
              <a:t>carbodiimide</a:t>
            </a:r>
            <a:r>
              <a:rPr lang="en-US" sz="3200" dirty="0" smtClean="0"/>
              <a:t> (EDC,</a:t>
            </a:r>
            <a:br>
              <a:rPr lang="en-US" sz="3200" dirty="0" smtClean="0"/>
            </a:br>
            <a:r>
              <a:rPr lang="en-US" sz="3200" dirty="0" smtClean="0"/>
              <a:t>EDCI) or use of N-</a:t>
            </a:r>
            <a:r>
              <a:rPr lang="en-US" sz="3200" dirty="0" err="1" smtClean="0"/>
              <a:t>hydroxysuccinimide</a:t>
            </a:r>
            <a:r>
              <a:rPr lang="en-US" sz="3200" dirty="0" smtClean="0"/>
              <a:t> esters.</a:t>
            </a:r>
            <a:br>
              <a:rPr lang="en-US" sz="3200" dirty="0" smtClean="0"/>
            </a:br>
            <a:r>
              <a:rPr lang="en-US" sz="3200" dirty="0"/>
              <a:t/>
            </a:r>
            <a:br>
              <a:rPr lang="en-US" sz="3200" dirty="0"/>
            </a:br>
            <a:r>
              <a:rPr lang="en-US" sz="3200" dirty="0" smtClean="0"/>
              <a:t/>
            </a:r>
            <a:br>
              <a:rPr lang="en-US" sz="3200" dirty="0" smtClean="0"/>
            </a:br>
            <a:endParaRPr lang="ar-IQ" sz="3200" dirty="0"/>
          </a:p>
        </p:txBody>
      </p:sp>
    </p:spTree>
    <p:extLst>
      <p:ext uri="{BB962C8B-B14F-4D97-AF65-F5344CB8AC3E}">
        <p14:creationId xmlns:p14="http://schemas.microsoft.com/office/powerpoint/2010/main" val="3137280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620688"/>
            <a:ext cx="7368480" cy="5526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28022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normAutofit/>
          </a:bodyPr>
          <a:lstStyle/>
          <a:p>
            <a:pPr algn="l"/>
            <a:r>
              <a:rPr lang="en-US" sz="3200" dirty="0" smtClean="0"/>
              <a:t>Drugs or other biomolecules are chemically conjugated to polymers through </a:t>
            </a:r>
            <a:r>
              <a:rPr lang="en-US" sz="3200" dirty="0" smtClean="0">
                <a:solidFill>
                  <a:srgbClr val="FF0000"/>
                </a:solidFill>
              </a:rPr>
              <a:t>ester</a:t>
            </a:r>
            <a:r>
              <a:rPr lang="en-US" sz="3200" dirty="0" smtClean="0"/>
              <a:t>, </a:t>
            </a:r>
            <a:r>
              <a:rPr lang="en-US" sz="3200" dirty="0" smtClean="0">
                <a:solidFill>
                  <a:schemeClr val="tx2">
                    <a:lumMod val="60000"/>
                    <a:lumOff val="40000"/>
                  </a:schemeClr>
                </a:solidFill>
              </a:rPr>
              <a:t>amide</a:t>
            </a:r>
            <a:r>
              <a:rPr lang="en-US" sz="3200" dirty="0" smtClean="0"/>
              <a:t> or </a:t>
            </a:r>
            <a:r>
              <a:rPr lang="en-US" sz="3200" dirty="0" smtClean="0">
                <a:solidFill>
                  <a:schemeClr val="accent6">
                    <a:lumMod val="75000"/>
                  </a:schemeClr>
                </a:solidFill>
              </a:rPr>
              <a:t>disulfide</a:t>
            </a:r>
            <a:r>
              <a:rPr lang="en-US" sz="3200" dirty="0" smtClean="0"/>
              <a:t> </a:t>
            </a:r>
            <a:r>
              <a:rPr lang="en-US" sz="3200" dirty="0" smtClean="0"/>
              <a:t>bonds. The resulting bond linkage should be relatively stable to prevent</a:t>
            </a:r>
            <a:br>
              <a:rPr lang="en-US" sz="3200" dirty="0" smtClean="0"/>
            </a:br>
            <a:r>
              <a:rPr lang="en-US" sz="3200" dirty="0" smtClean="0"/>
              <a:t>drug release during its transport before the cellular localization of the drug .</a:t>
            </a:r>
            <a:endParaRPr lang="ar-IQ" sz="3200" dirty="0"/>
          </a:p>
        </p:txBody>
      </p:sp>
    </p:spTree>
    <p:extLst>
      <p:ext uri="{BB962C8B-B14F-4D97-AF65-F5344CB8AC3E}">
        <p14:creationId xmlns:p14="http://schemas.microsoft.com/office/powerpoint/2010/main" val="3343311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466730"/>
          </a:xfrm>
        </p:spPr>
        <p:txBody>
          <a:bodyPr>
            <a:normAutofit/>
          </a:bodyPr>
          <a:lstStyle/>
          <a:p>
            <a:pPr algn="l"/>
            <a:r>
              <a:rPr lang="en-US" sz="3200" dirty="0" smtClean="0">
                <a:solidFill>
                  <a:schemeClr val="accent1">
                    <a:lumMod val="75000"/>
                  </a:schemeClr>
                </a:solidFill>
              </a:rPr>
              <a:t>Most of the </a:t>
            </a:r>
            <a:r>
              <a:rPr lang="en-US" sz="3200" dirty="0" err="1" smtClean="0">
                <a:solidFill>
                  <a:schemeClr val="accent1">
                    <a:lumMod val="75000"/>
                  </a:schemeClr>
                </a:solidFill>
              </a:rPr>
              <a:t>bioconjugation</a:t>
            </a:r>
            <a:r>
              <a:rPr lang="en-US" sz="3200" dirty="0" smtClean="0">
                <a:solidFill>
                  <a:schemeClr val="accent1">
                    <a:lumMod val="75000"/>
                  </a:schemeClr>
                </a:solidFill>
              </a:rPr>
              <a:t> strategies involve coupling reactive nucleophiles with the following order of reactivity:</a:t>
            </a:r>
            <a:r>
              <a:rPr lang="en-US" sz="3200" dirty="0" smtClean="0"/>
              <a:t> </a:t>
            </a:r>
            <a:br>
              <a:rPr lang="en-US" sz="3200" dirty="0" smtClean="0"/>
            </a:br>
            <a:r>
              <a:rPr lang="en-US" sz="3200" dirty="0" smtClean="0"/>
              <a:t>thiol, α-amino groups, carboxyl and hydroxyl . </a:t>
            </a:r>
            <a:br>
              <a:rPr lang="en-US" sz="3200" dirty="0" smtClean="0"/>
            </a:br>
            <a:r>
              <a:rPr lang="en-US" sz="3200" u="sng" dirty="0" smtClean="0">
                <a:solidFill>
                  <a:srgbClr val="FF0000"/>
                </a:solidFill>
              </a:rPr>
              <a:t>The pH in the reaction and presence of steric hindrance on the coupling moiety</a:t>
            </a:r>
            <a:br>
              <a:rPr lang="en-US" sz="3200" u="sng" dirty="0" smtClean="0">
                <a:solidFill>
                  <a:srgbClr val="FF0000"/>
                </a:solidFill>
              </a:rPr>
            </a:br>
            <a:r>
              <a:rPr lang="en-US" sz="3200" u="sng" dirty="0" smtClean="0">
                <a:solidFill>
                  <a:srgbClr val="FF0000"/>
                </a:solidFill>
              </a:rPr>
              <a:t>controls this order of reactivity.</a:t>
            </a:r>
            <a:endParaRPr lang="ar-IQ" sz="3200" u="sng" dirty="0">
              <a:solidFill>
                <a:srgbClr val="FF0000"/>
              </a:solidFill>
            </a:endParaRPr>
          </a:p>
        </p:txBody>
      </p:sp>
    </p:spTree>
    <p:extLst>
      <p:ext uri="{BB962C8B-B14F-4D97-AF65-F5344CB8AC3E}">
        <p14:creationId xmlns:p14="http://schemas.microsoft.com/office/powerpoint/2010/main" val="40730457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322714"/>
          </a:xfrm>
        </p:spPr>
        <p:txBody>
          <a:bodyPr>
            <a:normAutofit/>
          </a:bodyPr>
          <a:lstStyle/>
          <a:p>
            <a:pPr algn="l"/>
            <a:r>
              <a:rPr lang="en-US" sz="3200" u="sng" dirty="0" smtClean="0">
                <a:solidFill>
                  <a:srgbClr val="FF0000"/>
                </a:solidFill>
              </a:rPr>
              <a:t>Recent advancements in coupling methods involve use of </a:t>
            </a:r>
            <a:r>
              <a:rPr lang="en-US" sz="3200" dirty="0" err="1" smtClean="0">
                <a:solidFill>
                  <a:schemeClr val="accent1">
                    <a:lumMod val="75000"/>
                  </a:schemeClr>
                </a:solidFill>
              </a:rPr>
              <a:t>homobifunctional</a:t>
            </a:r>
            <a:r>
              <a:rPr lang="en-US" sz="3200" dirty="0" smtClean="0">
                <a:solidFill>
                  <a:schemeClr val="accent1">
                    <a:lumMod val="75000"/>
                  </a:schemeClr>
                </a:solidFill>
              </a:rPr>
              <a:t> amine</a:t>
            </a:r>
            <a:r>
              <a:rPr lang="en-US" sz="3200" dirty="0" smtClean="0"/>
              <a:t> or </a:t>
            </a:r>
            <a:r>
              <a:rPr lang="en-US" sz="3200" dirty="0" err="1" smtClean="0">
                <a:solidFill>
                  <a:schemeClr val="accent1">
                    <a:lumMod val="75000"/>
                  </a:schemeClr>
                </a:solidFill>
              </a:rPr>
              <a:t>heterobifunctional</a:t>
            </a:r>
            <a:r>
              <a:rPr lang="en-US" sz="3200" dirty="0"/>
              <a:t> </a:t>
            </a:r>
            <a:r>
              <a:rPr lang="en-US" sz="3200" dirty="0" smtClean="0"/>
              <a:t>coupling reagents. A number of electrophilic groups e.g. epoxides, </a:t>
            </a:r>
            <a:r>
              <a:rPr lang="en-US" sz="3200" dirty="0" err="1" smtClean="0"/>
              <a:t>vinylsulphones</a:t>
            </a:r>
            <a:r>
              <a:rPr lang="en-US" sz="3200" dirty="0" smtClean="0"/>
              <a:t>, and </a:t>
            </a:r>
            <a:r>
              <a:rPr lang="en-US" sz="3200" dirty="0" err="1" smtClean="0"/>
              <a:t>aziridines</a:t>
            </a:r>
            <a:r>
              <a:rPr lang="en-US" sz="3200" dirty="0" smtClean="0"/>
              <a:t> are capable of reacting with amines and other nucleophiles. </a:t>
            </a:r>
            <a:endParaRPr lang="ar-IQ" sz="3200" dirty="0"/>
          </a:p>
        </p:txBody>
      </p:sp>
    </p:spTree>
    <p:extLst>
      <p:ext uri="{BB962C8B-B14F-4D97-AF65-F5344CB8AC3E}">
        <p14:creationId xmlns:p14="http://schemas.microsoft.com/office/powerpoint/2010/main" val="2339412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5674642"/>
          </a:xfrm>
        </p:spPr>
        <p:txBody>
          <a:bodyPr>
            <a:normAutofit/>
          </a:bodyPr>
          <a:lstStyle/>
          <a:p>
            <a:endParaRPr lang="ar-IQ" sz="3200" dirty="0"/>
          </a:p>
        </p:txBody>
      </p:sp>
      <p:pic>
        <p:nvPicPr>
          <p:cNvPr id="921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412777"/>
            <a:ext cx="6480720" cy="349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6812722"/>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548</TotalTime>
  <Words>1012</Words>
  <Application>Microsoft Office PowerPoint</Application>
  <PresentationFormat>On-screen Show (4:3)</PresentationFormat>
  <Paragraphs>20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نسق Office</vt:lpstr>
      <vt:lpstr>PowerPoint Presentation</vt:lpstr>
      <vt:lpstr>Coupling methods: Coupling reactions involves conjugation of drugs or other biocomponents with polymers. In coupling reactions, the reactive functional groups on the different cross-linking and the functional groups present on the target biomolecule are to be modified. Coupling agents mediate the conjugation of the two molecules by forming a bond with no additional spacer atom.</vt:lpstr>
      <vt:lpstr>PowerPoint Presentation</vt:lpstr>
      <vt:lpstr>In case, the drug or the polymer contains more than one functional group, then the synthetic methodology to form a conjugate involves either protection or deprotection of the groups. The most commonly used strategies for coupling the components of polymeric prodrug involve use of coupling agents such as (DCC) and 1-ethyl-3-(3-dimethylaminopropyl) carbodiimide (EDC, EDCI) or use of N-hydroxysuccinimide esters.   </vt:lpstr>
      <vt:lpstr>PowerPoint Presentation</vt:lpstr>
      <vt:lpstr>Drugs or other biomolecules are chemically conjugated to polymers through ester, amide or disulfide bonds. The resulting bond linkage should be relatively stable to prevent drug release during its transport before the cellular localization of the drug .</vt:lpstr>
      <vt:lpstr>Most of the bioconjugation strategies involve coupling reactive nucleophiles with the following order of reactivity:  thiol, α-amino groups, carboxyl and hydroxyl .  The pH in the reaction and presence of steric hindrance on the coupling moiety controls this order of reactivity.</vt:lpstr>
      <vt:lpstr>Recent advancements in coupling methods involve use of homobifunctional amine or heterobifunctional coupling reagents. A number of electrophilic groups e.g. epoxides, vinylsulphones, and aziridines are capable of reacting with amines and other nucleophiles. </vt:lpstr>
      <vt:lpstr>PowerPoint Presentation</vt:lpstr>
      <vt:lpstr>1-Homobifunctional compounds such as:  N,N’-ethyleneiminoyl- 1-6-diaminohexane,  bis-aziridin, divinyl sulphone(DVS), nitrogen mustard and  bis-sulphonyl chloride  can form protein protein linkages while  2-heterobifunctional reagents are useful to couple amines with other functional groups. Reactive groups in proteincarboxyl functions offer alternating thiol reactions as a site for hetero bifunctional coupling with amines .</vt:lpstr>
      <vt:lpstr>NHS shows higher reactivity at physiological pH, therefore it is used for amine coupling reactions in bioconjugation synthesis.  * NHS ester cpds react with Nu.s to form an acylated product with NHS as a leaving group.      Carboxyl groups activated with NHS esters are highly reactive with amine nucleophiles. Carboxyl groups are easily reacted with amine nucleophiles after their activation by NHS esters.</vt:lpstr>
      <vt:lpstr>*DCC It is mainly used to couple amino acids during artificial peptide synthesis.  It is highly soluble in DCM, THF,acetonitrile and DMF.  A range of alcohols, including even some tertiary alcohols, can be esterified using a carboxylic acid in the presence of DCC and a catalytic amount of DMAP (Dimethyl amino pyridine) .    </vt:lpstr>
      <vt:lpstr>(EDC, EDCI) It is mainly used as a carboxyl activating agent for the coupling of primary amines to yield amide bonds. EDC is often used in combination with N-hydroxysuccinimide (NHS) or sulfo-NHS to increase coupling efficiency or create a stable amine-reactive product.  EDC is also used to couple a carboxylic acid to alcohol using DMAP as a catalyst     </vt:lpstr>
      <vt:lpstr>EDC can also be used to activate phosphate groups. Biomacromolecules containing phosphate grps such as the 5’-phosphate of oligonucleotide can be conjugated to amine containing molecules by using EDC.  EDC activates the phosphate to an intermediate phosphate ester. Further, in the presence of an amine carbodiimide can be conjugated to form a stable phosphoramidate bond.</vt:lpstr>
      <vt:lpstr>HOBt is used for the synthesis of amides from carboxylic acids  from amino acids .        </vt:lpstr>
      <vt:lpstr>Coupling of hydroxyl group containing polymers to alcohols and amines: Polymers containing -OH groups (e.g. PEG) can be modified to Carboxylic acid derivative by treating with acid anhydrides.  </vt:lpstr>
      <vt:lpstr>PowerPoint Presentation</vt:lpstr>
      <vt:lpstr>PEG  can be acetylated with anhydrides (e.g. succinic anhydride) to form an ester terminating to free carboxylate groups. The resulting succinylated derivative containing free -COOH group can be further used for conjugation with drugs or proteins (Figure 8). The succinyl group incorporated in the polymer may act as spacer between the polymer and the drug which may control the site and the rate of release of the active drug from the conjugate by hydrolytic or enzymatic cleavage.  </vt:lpstr>
      <vt:lpstr>Coupling of drug and polymer through spacer: Spacers may be incorporated during bioconjugation to decrease the crowding effect and steric hindrance and control the site and the rate of release of the active drug from the conjugate. Spacers can enhance ligandprotein binding and has application in prodrug conjugates and in biotechnology. Amino acid such as glycine, alanine, and small peptides are widely used as spacers due to their chemical versatility for covalent conjugation and biodegradability . applications in biotechnology</vt:lpstr>
      <vt:lpstr>The α-amino acids in peptides and proteins (excluding proline) consist of a carboxylic acid (-COOH)and an amino (-NH2) functional group attached to the same tetrahedral carbon atom which extends diversity for conjugation with hydroxyl,carboxyl or amino groups of polymer or biomolecule. Moreover, amino acid based spacers are short-chained, reactive, and biocompatible and may release the active agent from the conjugate. Di-functional amino acids such as 6-amino caproic acid (6-ACA) or 4 amino butyric acids (4 ABA) have been used as spacer arms between the polymers and the ligands for applications in biotechnology.</vt:lpstr>
      <vt:lpstr>A polymeric prodrug of alkylating agent mitomycin C (MMC) with poly[N5-(2-hydroxyethyl)-L-glutamine] (PHEG) using oligopeptide spacers was designed predominantly for enzymatic degradation which released MMC with a rate dependant manner (Figure 9)      </vt:lpstr>
      <vt:lpstr>Heterobifunctional coupling agents containing succinimidyl group have also been used extensively as spacers.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Windows User</dc:creator>
  <cp:lastModifiedBy>Maher</cp:lastModifiedBy>
  <cp:revision>52</cp:revision>
  <dcterms:created xsi:type="dcterms:W3CDTF">2017-10-25T16:27:54Z</dcterms:created>
  <dcterms:modified xsi:type="dcterms:W3CDTF">2022-12-18T05:19:53Z</dcterms:modified>
</cp:coreProperties>
</file>